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C15B62-1CEC-44A1-8D71-AF6BEEDBE7FA}">
  <a:tblStyle styleId="{0EC15B62-1CEC-44A1-8D71-AF6BEEDBE7F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145b431fd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25145b431f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1700959f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51700959f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145b431fd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5145b431fd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45b431fd_2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5145b431fd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45b431fd_2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5145b431fd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145b431fd_0_8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5145b431fd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145b431fd_2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5145b431fd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145b431f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5145b431fd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25145b431fd_0_8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145b431fd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5145b431fd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5145b431fd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145b431fd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5145b431fd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5145b431fd_2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1700959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51700959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51700959f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145b431fd_2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5145b431f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145b431fd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25145b431fd_0_8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5145b431fd_0_8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1700959f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251700959f3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51700959f3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145b431fd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5145b431fd_0_8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5145b431fd_0_8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145b431fd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5145b431fd_0_8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5145b431fd_0_8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1700959f3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251700959f3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51700959f3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145b431fd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25145b431fd_0_8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5145b431fd_0_8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145b431fd_2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5145b431fd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700959f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700959f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1700959f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1700959f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1700959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1700959f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1700959f3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251700959f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1700959f3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51700959f3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1700959f3_2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51700959f3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700959f3_2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51700959f3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1700959f3_2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51700959f3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145b431fd_2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5145b431fd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145b431fd_2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5145b431fd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6000" y="780625"/>
            <a:ext cx="8938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 sz="2500" b="1" dirty="0"/>
              <a:t>Representative Color Transform for Image Enhancement</a:t>
            </a:r>
            <a:endParaRPr sz="2500"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37592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zh-TW">
                <a:solidFill>
                  <a:schemeClr val="dk1"/>
                </a:solidFill>
              </a:rPr>
              <a:t>110354016 統計碩二 蔡耀德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zh-TW">
                <a:solidFill>
                  <a:schemeClr val="dk1"/>
                </a:solidFill>
              </a:rPr>
              <a:t>110354025 統計碩二 林映孝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zh-TW">
                <a:solidFill>
                  <a:schemeClr val="dk1"/>
                </a:solidFill>
              </a:rPr>
              <a:t>110354032 統計碩二 徐偉鑫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271625" y="1786775"/>
            <a:ext cx="67461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/>
              <a:t>Hanul Kim, Su-Min Choi, Chang-Su Kim, Yeong Jun Koh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Seoul National University of Science and Technology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Chungnam National University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Korea University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 Related work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27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Some methods (Deng et al., Guo et al., Kim et al. Zeng et al.) perform </a:t>
            </a:r>
            <a:r>
              <a:rPr lang="zh-TW" sz="1400" b="1" dirty="0">
                <a:solidFill>
                  <a:schemeClr val="dk1"/>
                </a:solidFill>
              </a:rPr>
              <a:t>global enhancement</a:t>
            </a:r>
            <a:r>
              <a:rPr lang="zh-TW" sz="1400" dirty="0">
                <a:solidFill>
                  <a:schemeClr val="dk1"/>
                </a:solidFill>
              </a:rPr>
              <a:t> through transformation functions or pre-defined enhancement operations, these global-based methods enhance low-quality images without resize</a:t>
            </a:r>
            <a:r>
              <a:rPr lang="zh-TW" sz="1400" b="1" dirty="0">
                <a:solidFill>
                  <a:schemeClr val="dk1"/>
                </a:solidFill>
              </a:rPr>
              <a:t> </a:t>
            </a:r>
            <a:r>
              <a:rPr lang="zh-TW" sz="1400" dirty="0">
                <a:solidFill>
                  <a:schemeClr val="dk1"/>
                </a:solidFill>
              </a:rPr>
              <a:t>image. 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-127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But they have limitations in transformation functions on the pre-defined color space, lookup tables, or operations. It may not be sufficient to estimate highly </a:t>
            </a:r>
            <a:r>
              <a:rPr lang="zh-TW" sz="1400" b="1" dirty="0">
                <a:solidFill>
                  <a:schemeClr val="dk1"/>
                </a:solidFill>
              </a:rPr>
              <a:t>non-linear mapping</a:t>
            </a:r>
            <a:r>
              <a:rPr lang="zh-TW" sz="1400" dirty="0">
                <a:solidFill>
                  <a:schemeClr val="dk1"/>
                </a:solidFill>
              </a:rPr>
              <a:t> between low-quality and high-quality images.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-127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In contrast, the proposed method </a:t>
            </a:r>
            <a:r>
              <a:rPr lang="zh-TW" sz="1400" b="1" dirty="0">
                <a:solidFill>
                  <a:schemeClr val="dk1"/>
                </a:solidFill>
              </a:rPr>
              <a:t>estimates adaptive representative colors</a:t>
            </a:r>
            <a:r>
              <a:rPr lang="zh-TW" sz="1400" dirty="0">
                <a:solidFill>
                  <a:schemeClr val="dk1"/>
                </a:solidFill>
              </a:rPr>
              <a:t> according to the input image, and predicts color transformation for each representative color based on the </a:t>
            </a:r>
            <a:r>
              <a:rPr lang="zh-TW" sz="1400" b="1" dirty="0">
                <a:solidFill>
                  <a:schemeClr val="dk1"/>
                </a:solidFill>
              </a:rPr>
              <a:t>attention mechanism</a:t>
            </a:r>
            <a:r>
              <a:rPr lang="zh-TW" sz="1400" dirty="0">
                <a:solidFill>
                  <a:schemeClr val="dk1"/>
                </a:solidFill>
              </a:rPr>
              <a:t>. </a:t>
            </a: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dirty="0"/>
              <a:t>Proposed method – RCT</a:t>
            </a:r>
            <a:endParaRPr dirty="0"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92" y="1416413"/>
            <a:ext cx="1374525" cy="20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4"/>
          <p:cNvCxnSpPr/>
          <p:nvPr/>
        </p:nvCxnSpPr>
        <p:spPr>
          <a:xfrm>
            <a:off x="2924175" y="1481150"/>
            <a:ext cx="7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24"/>
          <p:cNvSpPr txBox="1"/>
          <p:nvPr/>
        </p:nvSpPr>
        <p:spPr>
          <a:xfrm>
            <a:off x="3031275" y="1416400"/>
            <a:ext cx="561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/>
              <a:t>encode</a:t>
            </a:r>
            <a:endParaRPr sz="700"/>
          </a:p>
        </p:txBody>
      </p:sp>
      <p:sp>
        <p:nvSpPr>
          <p:cNvPr id="128" name="Google Shape;128;p24"/>
          <p:cNvSpPr txBox="1"/>
          <p:nvPr/>
        </p:nvSpPr>
        <p:spPr>
          <a:xfrm>
            <a:off x="447675" y="1334600"/>
            <a:ext cx="11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Input:</a:t>
            </a:r>
            <a:endParaRPr sz="1600"/>
          </a:p>
        </p:txBody>
      </p:sp>
      <p:sp>
        <p:nvSpPr>
          <p:cNvPr id="129" name="Google Shape;129;p24"/>
          <p:cNvSpPr txBox="1"/>
          <p:nvPr/>
        </p:nvSpPr>
        <p:spPr>
          <a:xfrm>
            <a:off x="3743330" y="1334588"/>
            <a:ext cx="252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/>
              <a:t>Feature representation:</a:t>
            </a:r>
            <a:endParaRPr sz="1600" dirty="0"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175" y="1416403"/>
            <a:ext cx="191967" cy="2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447675" y="1684425"/>
            <a:ext cx="544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Extract features and transformed colors for N representative color</a:t>
            </a:r>
            <a:endParaRPr sz="1200"/>
          </a:p>
        </p:txBody>
      </p:sp>
      <p:sp>
        <p:nvSpPr>
          <p:cNvPr id="132" name="Google Shape;132;p24"/>
          <p:cNvSpPr txBox="1"/>
          <p:nvPr/>
        </p:nvSpPr>
        <p:spPr>
          <a:xfrm>
            <a:off x="447675" y="2041663"/>
            <a:ext cx="544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Let</a:t>
            </a:r>
            <a:endParaRPr sz="120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225" y="2041675"/>
            <a:ext cx="2575430" cy="3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447675" y="2361200"/>
            <a:ext cx="69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where ri   denotes a feature vector of ith representative color and C is a feature dimension</a:t>
            </a:r>
            <a:endParaRPr sz="1200"/>
          </a:p>
        </p:txBody>
      </p:sp>
      <p:sp>
        <p:nvSpPr>
          <p:cNvPr id="135" name="Google Shape;135;p24"/>
          <p:cNvSpPr txBox="1"/>
          <p:nvPr/>
        </p:nvSpPr>
        <p:spPr>
          <a:xfrm>
            <a:off x="3829050" y="2041675"/>
            <a:ext cx="267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as the set of representative features,</a:t>
            </a:r>
            <a:endParaRPr sz="120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9900" y="2461323"/>
            <a:ext cx="191975" cy="169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447675" y="2693775"/>
            <a:ext cx="544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Let</a:t>
            </a:r>
            <a:endParaRPr sz="1200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9213" y="2688737"/>
            <a:ext cx="2529000" cy="3793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3829050" y="2693775"/>
            <a:ext cx="550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as the set of transformed colors,</a:t>
            </a:r>
            <a:endParaRPr sz="1200"/>
          </a:p>
        </p:txBody>
      </p:sp>
      <p:sp>
        <p:nvSpPr>
          <p:cNvPr id="140" name="Google Shape;140;p24"/>
          <p:cNvSpPr txBox="1"/>
          <p:nvPr/>
        </p:nvSpPr>
        <p:spPr>
          <a:xfrm>
            <a:off x="471475" y="3032063"/>
            <a:ext cx="69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where ri   denotes a feature vector of ith representative color and it mapped by </a:t>
            </a:r>
            <a:endParaRPr sz="1200"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4388" y="3155411"/>
            <a:ext cx="150589" cy="1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34125" y="3113669"/>
            <a:ext cx="206081" cy="20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447675" y="3433713"/>
            <a:ext cx="544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Let attention matrix </a:t>
            </a:r>
            <a:endParaRPr sz="12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69325" y="3395625"/>
            <a:ext cx="3040531" cy="5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447663" y="3803025"/>
            <a:ext cx="69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where ri                       is from the input  X  using a stack of convolution layers </a:t>
            </a:r>
            <a:endParaRPr sz="12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0600" y="3884625"/>
            <a:ext cx="945212" cy="2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78475" y="3906221"/>
            <a:ext cx="150575" cy="16291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447675" y="4116213"/>
            <a:ext cx="544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enhanced image  </a:t>
            </a:r>
            <a:endParaRPr sz="12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26488" y="4154625"/>
            <a:ext cx="1044138" cy="2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Proposed method – RCTNet Architecture</a:t>
            </a:r>
            <a:endParaRPr/>
          </a:p>
        </p:txBody>
      </p:sp>
      <p:pic>
        <p:nvPicPr>
          <p:cNvPr id="155" name="Google Shape;155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95350" y="1073625"/>
            <a:ext cx="6517800" cy="31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4">
            <a:alphaModFix/>
          </a:blip>
          <a:srcRect l="3610" r="-3610"/>
          <a:stretch/>
        </p:blipFill>
        <p:spPr>
          <a:xfrm>
            <a:off x="2981325" y="4274738"/>
            <a:ext cx="2109800" cy="4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895350" y="4287000"/>
            <a:ext cx="22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final output image: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RCTNet Architecture - Part 1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628650" y="1181100"/>
            <a:ext cx="788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 dirty="0">
                <a:solidFill>
                  <a:schemeClr val="dk1"/>
                </a:solidFill>
              </a:rPr>
              <a:t>Encoder</a:t>
            </a:r>
            <a:endParaRPr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zh-TW" dirty="0">
                <a:solidFill>
                  <a:schemeClr val="dk1"/>
                </a:solidFill>
              </a:rPr>
              <a:t>Feature Fusion</a:t>
            </a:r>
            <a:endParaRPr dirty="0">
              <a:solidFill>
                <a:schemeClr val="dk1"/>
              </a:solidFill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400" dirty="0">
                <a:solidFill>
                  <a:schemeClr val="dk1"/>
                </a:solidFill>
              </a:rPr>
              <a:t>Coarse-scale feature map: general global information from deeper layer</a:t>
            </a:r>
            <a:endParaRPr sz="1400" dirty="0">
              <a:solidFill>
                <a:schemeClr val="dk1"/>
              </a:solidFill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400" dirty="0">
                <a:solidFill>
                  <a:schemeClr val="dk1"/>
                </a:solidFill>
              </a:rPr>
              <a:t>Fine-scale feature map: detailed local information from upper layer</a:t>
            </a:r>
            <a:endParaRPr sz="1400" dirty="0">
              <a:solidFill>
                <a:schemeClr val="dk1"/>
              </a:solidFill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400" dirty="0">
                <a:solidFill>
                  <a:schemeClr val="dk1"/>
                </a:solidFill>
              </a:rPr>
              <a:t>To construct the feature fusion module, employ the bidirectaional cross-scale connections 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36900"/>
            <a:ext cx="3284351" cy="1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4043475" y="1479738"/>
            <a:ext cx="4290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dirty="0"/>
              <a:t>A convolutional neural network to extract the information for image enhancement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dirty="0"/>
              <a:t>Each ‘conv-bn-swish’: convolution, batch normalization and swish activation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dirty="0"/>
              <a:t>All convolution have 3 x 3 filters but last block uses a convolution layer with 1 x 1 filter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RCTNet Architecture - Part 2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628650" y="1268050"/>
            <a:ext cx="7886700" cy="3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zh-TW">
                <a:solidFill>
                  <a:schemeClr val="dk1"/>
                </a:solidFill>
              </a:rPr>
              <a:t>Global RCT</a:t>
            </a:r>
            <a:endParaRPr>
              <a:solidFill>
                <a:schemeClr val="dk1"/>
              </a:solidFill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400" dirty="0">
                <a:solidFill>
                  <a:schemeClr val="dk1"/>
                </a:solidFill>
              </a:rPr>
              <a:t>Let  ZG 2 RC0   denote an output feature</a:t>
            </a:r>
            <a:r>
              <a:rPr lang="zh-TW" dirty="0">
                <a:solidFill>
                  <a:schemeClr val="dk1"/>
                </a:solidFill>
              </a:rPr>
              <a:t> from</a:t>
            </a:r>
            <a:r>
              <a:rPr lang="zh-TW" sz="1400" dirty="0">
                <a:solidFill>
                  <a:schemeClr val="dk1"/>
                </a:solidFill>
              </a:rPr>
              <a:t> the coarsest-scale in the feature fusion module, where C0 is set to 128</a:t>
            </a:r>
            <a:endParaRPr dirty="0">
              <a:solidFill>
                <a:schemeClr val="dk1"/>
              </a:solidFill>
            </a:endParaRPr>
          </a:p>
          <a:p>
            <a:pPr marL="520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dirty="0">
                <a:solidFill>
                  <a:schemeClr val="dk1"/>
                </a:solidFill>
              </a:rPr>
              <a:t>Through two different ‘conv-bn-swish-conv’ blocks  </a:t>
            </a:r>
            <a:endParaRPr dirty="0">
              <a:solidFill>
                <a:schemeClr val="dk1"/>
              </a:solidFill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zh-TW" dirty="0">
                <a:solidFill>
                  <a:schemeClr val="dk1"/>
                </a:solidFill>
              </a:rPr>
              <a:t>Local RCT</a:t>
            </a:r>
            <a:endParaRPr dirty="0">
              <a:solidFill>
                <a:schemeClr val="dk1"/>
              </a:solidFill>
            </a:endParaRPr>
          </a:p>
          <a:p>
            <a:pPr marL="520700" lvl="1" indent="-1778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zh-TW" dirty="0">
                <a:solidFill>
                  <a:schemeClr val="dk1"/>
                </a:solidFill>
              </a:rPr>
              <a:t>Let  ZG 2 RC         0   denote an output feature from the finest-scale in the feature fusion module</a:t>
            </a:r>
            <a:endParaRPr dirty="0">
              <a:solidFill>
                <a:schemeClr val="dk1"/>
              </a:solidFill>
            </a:endParaRPr>
          </a:p>
          <a:p>
            <a:pPr marL="520700" lvl="1" indent="-1778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>
                <a:solidFill>
                  <a:schemeClr val="dk1"/>
                </a:solidFill>
              </a:rPr>
              <a:t>Through the first convolution layers have 128 convolution filters of size 3 x 3 and second convolution layer has  CN and 3NL filters of size 3 x 3, respectively</a:t>
            </a:r>
            <a:endParaRPr dirty="0">
              <a:solidFill>
                <a:schemeClr val="dk1"/>
              </a:solidFill>
            </a:endParaRPr>
          </a:p>
          <a:p>
            <a:pPr marL="5207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712" y="1746215"/>
            <a:ext cx="956325" cy="2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00" y="1973843"/>
            <a:ext cx="223850" cy="19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7"/>
          <p:cNvCxnSpPr/>
          <p:nvPr/>
        </p:nvCxnSpPr>
        <p:spPr>
          <a:xfrm>
            <a:off x="5219800" y="2616138"/>
            <a:ext cx="49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900" y="2344938"/>
            <a:ext cx="1551325" cy="2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3588" y="2616138"/>
            <a:ext cx="1374801" cy="2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2212" y="3209925"/>
            <a:ext cx="1407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9900" y="3813075"/>
            <a:ext cx="1017705" cy="19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7"/>
          <p:cNvCxnSpPr/>
          <p:nvPr/>
        </p:nvCxnSpPr>
        <p:spPr>
          <a:xfrm>
            <a:off x="1271675" y="4386338"/>
            <a:ext cx="49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0" name="Google Shape;18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7875" y="4427850"/>
            <a:ext cx="2058051" cy="3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47876" y="4108751"/>
            <a:ext cx="2038613" cy="2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Proposed method – Loss Function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533400" y="1524000"/>
            <a:ext cx="7734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 pair (X,Y), where X and Y are an input low-quality image and its high-quality image, respectively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The loss function between Y and       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837" y="2444888"/>
            <a:ext cx="5214926" cy="7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350" y="1638325"/>
            <a:ext cx="166375" cy="1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450" y="1638315"/>
            <a:ext cx="166375" cy="16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0950" y="2041509"/>
            <a:ext cx="195275" cy="18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5000" y="2025250"/>
            <a:ext cx="195275" cy="2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628650" y="3338525"/>
            <a:ext cx="788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The embedding function   k()   is the output of kth layer in VGG-16, which is pre-trained on the ImageNet dataset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6425" y="3393050"/>
            <a:ext cx="423850" cy="2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Experiments - Datasets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 b="1" dirty="0">
                <a:solidFill>
                  <a:schemeClr val="dk1"/>
                </a:solidFill>
              </a:rPr>
              <a:t>MIT-Adobe 5K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dk1"/>
                </a:solidFill>
              </a:rPr>
              <a:t>Consists of 5,000 images, decompose it to 4,500 and 500 images for training and testing set.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 b="1" dirty="0">
                <a:solidFill>
                  <a:schemeClr val="dk1"/>
                </a:solidFill>
              </a:rPr>
              <a:t>Low Light (LoL)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dk1"/>
                </a:solidFill>
              </a:rPr>
              <a:t>500 pairs of low-light and normal-light images, separated into 485 training images and 15 testing images.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 b="1" dirty="0">
                <a:solidFill>
                  <a:schemeClr val="dk1"/>
                </a:solidFill>
              </a:rPr>
              <a:t>Enhancing Underwater Visual Perception (EUVP)</a:t>
            </a:r>
            <a:r>
              <a:rPr lang="zh-TW" sz="1400" dirty="0">
                <a:solidFill>
                  <a:schemeClr val="dk1"/>
                </a:solidFill>
              </a:rPr>
              <a:t> 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dk1"/>
                </a:solidFill>
              </a:rPr>
              <a:t>The paired dataset separates pairs of low-quality and high-quality images into 11435, 570, and 515 pairs for the training, validation, and test sets.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 b="1" dirty="0">
                <a:solidFill>
                  <a:schemeClr val="dk1"/>
                </a:solidFill>
              </a:rPr>
              <a:t>Underwater Image Enhancement Benchmark (UIEB)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dk1"/>
                </a:solidFill>
              </a:rPr>
              <a:t>890 pairs of underwater image and its enhanced image. 800 for training and 90 for testing image.</a:t>
            </a: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Experiments - MIT-Adobe 5K </a:t>
            </a:r>
            <a:endParaRPr/>
          </a:p>
        </p:txBody>
      </p:sp>
      <p:graphicFrame>
        <p:nvGraphicFramePr>
          <p:cNvPr id="208" name="Google Shape;208;p30"/>
          <p:cNvGraphicFramePr/>
          <p:nvPr>
            <p:extLst>
              <p:ext uri="{D42A27DB-BD31-4B8C-83A1-F6EECF244321}">
                <p14:modId xmlns:p14="http://schemas.microsoft.com/office/powerpoint/2010/main" val="3543677039"/>
              </p:ext>
            </p:extLst>
          </p:nvPr>
        </p:nvGraphicFramePr>
        <p:xfrm>
          <a:off x="628650" y="1216819"/>
          <a:ext cx="7886700" cy="2813660"/>
        </p:xfrm>
        <a:graphic>
          <a:graphicData uri="http://schemas.openxmlformats.org/drawingml/2006/table">
            <a:tbl>
              <a:tblPr firstRow="1" bandRow="1">
                <a:noFill/>
                <a:tableStyleId>{0EC15B62-1CEC-44A1-8D71-AF6BEEDBE7FA}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 dirty="0">
                          <a:solidFill>
                            <a:schemeClr val="dk1"/>
                          </a:solidFill>
                        </a:rPr>
                        <a:t>Method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PSNR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SSIM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dirty="0"/>
                        <a:t>HDRNET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dirty="0"/>
                        <a:t>23.44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0.882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DPE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23.34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0.873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DUPE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23.61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0.887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DLPF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24.48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0.887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3DLUT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25.21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0.922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GEN-LEN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25.88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0.925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RCTNet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/>
                        <a:t>26.02</a:t>
                      </a:r>
                      <a:endParaRPr sz="1600" u="sng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dirty="0"/>
                        <a:t>0.915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RCTNet + BF</a:t>
                      </a:r>
                      <a:endParaRPr sz="1600" b="1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26.07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 dirty="0"/>
                        <a:t>0.923</a:t>
                      </a:r>
                      <a:endParaRPr sz="1600" u="sng"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9" name="Google Shape;209;p30"/>
          <p:cNvSpPr txBox="1"/>
          <p:nvPr/>
        </p:nvSpPr>
        <p:spPr>
          <a:xfrm>
            <a:off x="2259800" y="4111200"/>
            <a:ext cx="4654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chemeClr val="dk1"/>
                </a:solidFill>
              </a:rPr>
              <a:t>Testing set performance (100 epochs with batch size of 8)</a:t>
            </a:r>
            <a:endParaRPr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28650" y="1214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Experiments - Low Light (LoL)</a:t>
            </a:r>
            <a:endParaRPr/>
          </a:p>
        </p:txBody>
      </p:sp>
      <p:graphicFrame>
        <p:nvGraphicFramePr>
          <p:cNvPr id="216" name="Google Shape;216;p31"/>
          <p:cNvGraphicFramePr/>
          <p:nvPr/>
        </p:nvGraphicFramePr>
        <p:xfrm>
          <a:off x="628650" y="929369"/>
          <a:ext cx="7886700" cy="3665480"/>
        </p:xfrm>
        <a:graphic>
          <a:graphicData uri="http://schemas.openxmlformats.org/drawingml/2006/table">
            <a:tbl>
              <a:tblPr firstRow="1" bandRow="1">
                <a:noFill/>
                <a:tableStyleId>{0EC15B62-1CEC-44A1-8D71-AF6BEEDBE7FA}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Method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PSNR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SSIM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NPE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16.97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0.589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LIME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15.24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0.470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SRIE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17.34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RRM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17.34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19.40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0.690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DRD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16.77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0.559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KinD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20.87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0.802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DRBN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20.13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0.830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ZeroDCE*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14.86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0.559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EnlightenGAN*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15.34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0.528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RCTNet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u="sng"/>
                        <a:t>22.67</a:t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0.788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RCTNet + BF</a:t>
                      </a:r>
                      <a:endParaRPr b="1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22.81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u="sng" dirty="0"/>
                        <a:t>0.827</a:t>
                      </a:r>
                      <a:endParaRPr u="sng"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7" name="Google Shape;217;p31"/>
          <p:cNvSpPr txBox="1"/>
          <p:nvPr/>
        </p:nvSpPr>
        <p:spPr>
          <a:xfrm>
            <a:off x="2152650" y="4594850"/>
            <a:ext cx="47709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chemeClr val="dk1"/>
                </a:solidFill>
              </a:rPr>
              <a:t>Testing set performance (500 epochs with batch size of 8)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The methods are trained with unpaired images.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28650" y="1214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Experiments - Low Light (LoL)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8044"/>
            <a:ext cx="8839202" cy="3135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Abstract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8205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 dirty="0">
                <a:solidFill>
                  <a:srgbClr val="000000"/>
                </a:solidFill>
              </a:rPr>
              <a:t>Recently, the </a:t>
            </a:r>
            <a:r>
              <a:rPr lang="zh-TW" sz="1600" b="1" dirty="0">
                <a:solidFill>
                  <a:srgbClr val="000000"/>
                </a:solidFill>
              </a:rPr>
              <a:t>encoder-decoder</a:t>
            </a:r>
            <a:r>
              <a:rPr lang="zh-TW" sz="1600" dirty="0">
                <a:solidFill>
                  <a:srgbClr val="000000"/>
                </a:solidFill>
              </a:rPr>
              <a:t> and </a:t>
            </a:r>
            <a:r>
              <a:rPr lang="zh-TW" sz="1600" b="1" dirty="0">
                <a:solidFill>
                  <a:srgbClr val="000000"/>
                </a:solidFill>
              </a:rPr>
              <a:t>intensity transformation</a:t>
            </a:r>
            <a:r>
              <a:rPr lang="zh-TW" sz="1600" dirty="0">
                <a:solidFill>
                  <a:srgbClr val="000000"/>
                </a:solidFill>
              </a:rPr>
              <a:t> approaches lead to impressive progress in image enhancement.</a:t>
            </a:r>
            <a:endParaRPr sz="1600" dirty="0">
              <a:solidFill>
                <a:srgbClr val="000000"/>
              </a:solidFill>
            </a:endParaRPr>
          </a:p>
          <a:p>
            <a:pPr marL="17780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 dirty="0">
                <a:solidFill>
                  <a:srgbClr val="000000"/>
                </a:solidFill>
              </a:rPr>
              <a:t>The</a:t>
            </a:r>
            <a:r>
              <a:rPr lang="zh-TW" sz="1600" b="1" dirty="0">
                <a:solidFill>
                  <a:srgbClr val="000000"/>
                </a:solidFill>
              </a:rPr>
              <a:t> encoder-decoder</a:t>
            </a:r>
            <a:r>
              <a:rPr lang="zh-TW" sz="1600" dirty="0">
                <a:solidFill>
                  <a:srgbClr val="000000"/>
                </a:solidFill>
              </a:rPr>
              <a:t> often loses details in input images during down-sampling and up-sampling processes.</a:t>
            </a:r>
            <a:endParaRPr sz="1600" dirty="0">
              <a:solidFill>
                <a:srgbClr val="000000"/>
              </a:solidFill>
            </a:endParaRPr>
          </a:p>
          <a:p>
            <a:pPr marL="17780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 dirty="0">
                <a:solidFill>
                  <a:srgbClr val="000000"/>
                </a:solidFill>
              </a:rPr>
              <a:t>The </a:t>
            </a:r>
            <a:r>
              <a:rPr lang="zh-TW" sz="1600" b="1" dirty="0">
                <a:solidFill>
                  <a:srgbClr val="000000"/>
                </a:solidFill>
              </a:rPr>
              <a:t>intensity transformation</a:t>
            </a:r>
            <a:r>
              <a:rPr lang="zh-TW" sz="1600" dirty="0">
                <a:solidFill>
                  <a:srgbClr val="000000"/>
                </a:solidFill>
              </a:rPr>
              <a:t> has a limited capacity to cover color transformation between low-quality and high-quality images.</a:t>
            </a:r>
            <a:endParaRPr sz="1600" dirty="0">
              <a:solidFill>
                <a:srgbClr val="000000"/>
              </a:solidFill>
            </a:endParaRPr>
          </a:p>
          <a:p>
            <a:pPr marL="17780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 dirty="0">
                <a:solidFill>
                  <a:srgbClr val="000000"/>
                </a:solidFill>
              </a:rPr>
              <a:t>In this paper, the authors propose a new approach, called </a:t>
            </a:r>
            <a:r>
              <a:rPr lang="zh-TW" sz="1600" b="1" dirty="0">
                <a:solidFill>
                  <a:srgbClr val="000000"/>
                </a:solidFill>
              </a:rPr>
              <a:t>representative color transform (RCT)</a:t>
            </a:r>
            <a:r>
              <a:rPr lang="zh-TW" sz="1600" dirty="0">
                <a:solidFill>
                  <a:srgbClr val="000000"/>
                </a:solidFill>
              </a:rPr>
              <a:t>, to solve these issues in existing methods. </a:t>
            </a:r>
            <a:endParaRPr sz="1600" dirty="0">
              <a:solidFill>
                <a:srgbClr val="000000"/>
              </a:solidFill>
            </a:endParaRPr>
          </a:p>
          <a:p>
            <a:pPr marL="17780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 dirty="0">
                <a:solidFill>
                  <a:srgbClr val="000000"/>
                </a:solidFill>
              </a:rPr>
              <a:t>RCT determines </a:t>
            </a:r>
            <a:r>
              <a:rPr lang="zh-TW" sz="1600" b="1" dirty="0">
                <a:solidFill>
                  <a:srgbClr val="000000"/>
                </a:solidFill>
              </a:rPr>
              <a:t>different representative colors</a:t>
            </a:r>
            <a:r>
              <a:rPr lang="zh-TW" sz="1600" dirty="0">
                <a:solidFill>
                  <a:srgbClr val="000000"/>
                </a:solidFill>
              </a:rPr>
              <a:t> specialized in input images and estimates </a:t>
            </a:r>
            <a:r>
              <a:rPr lang="zh-TW" sz="1600" b="1" dirty="0">
                <a:solidFill>
                  <a:srgbClr val="000000"/>
                </a:solidFill>
              </a:rPr>
              <a:t>transformed colors</a:t>
            </a:r>
            <a:r>
              <a:rPr lang="zh-TW" sz="1600" dirty="0">
                <a:solidFill>
                  <a:srgbClr val="000000"/>
                </a:solidFill>
              </a:rPr>
              <a:t>. It then determines enhanced colors using these transformed colors based on the </a:t>
            </a:r>
            <a:r>
              <a:rPr lang="zh-TW" sz="1600" b="1" dirty="0">
                <a:solidFill>
                  <a:srgbClr val="000000"/>
                </a:solidFill>
              </a:rPr>
              <a:t>similarity</a:t>
            </a:r>
            <a:r>
              <a:rPr lang="zh-TW" sz="1600" dirty="0">
                <a:solidFill>
                  <a:srgbClr val="000000"/>
                </a:solidFill>
              </a:rPr>
              <a:t> between input and representative colors. </a:t>
            </a:r>
            <a:endParaRPr sz="1600" dirty="0">
              <a:solidFill>
                <a:srgbClr val="000000"/>
              </a:solidFill>
            </a:endParaRPr>
          </a:p>
          <a:p>
            <a:pPr marL="17780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lang="zh-TW" sz="1600" dirty="0">
                <a:solidFill>
                  <a:srgbClr val="000000"/>
                </a:solidFill>
              </a:rPr>
              <a:t>Extensive experiments demonstrate that the proposed algorithm </a:t>
            </a:r>
            <a:r>
              <a:rPr lang="zh-TW" sz="1600" b="1" dirty="0">
                <a:solidFill>
                  <a:srgbClr val="000000"/>
                </a:solidFill>
              </a:rPr>
              <a:t>outperforms </a:t>
            </a:r>
            <a:r>
              <a:rPr lang="zh-TW" sz="1600" dirty="0">
                <a:solidFill>
                  <a:srgbClr val="000000"/>
                </a:solidFill>
              </a:rPr>
              <a:t>recent state-of-the-art algorithms on various image enhancement problems.</a:t>
            </a:r>
            <a:endParaRPr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Experiments - EUVP</a:t>
            </a:r>
            <a:endParaRPr/>
          </a:p>
        </p:txBody>
      </p:sp>
      <p:graphicFrame>
        <p:nvGraphicFramePr>
          <p:cNvPr id="231" name="Google Shape;231;p33"/>
          <p:cNvGraphicFramePr/>
          <p:nvPr/>
        </p:nvGraphicFramePr>
        <p:xfrm>
          <a:off x="628650" y="1978819"/>
          <a:ext cx="7886700" cy="1563900"/>
        </p:xfrm>
        <a:graphic>
          <a:graphicData uri="http://schemas.openxmlformats.org/drawingml/2006/table">
            <a:tbl>
              <a:tblPr firstRow="1" bandRow="1">
                <a:noFill/>
                <a:tableStyleId>{0EC15B62-1CEC-44A1-8D71-AF6BEEDBE7FA}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>
                          <a:solidFill>
                            <a:schemeClr val="dk1"/>
                          </a:solidFill>
                        </a:rPr>
                        <a:t>Method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PSNR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SSIM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U - GAN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23.49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/>
                        <a:t>0.842</a:t>
                      </a:r>
                      <a:endParaRPr sz="1600" u="sng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Funie - GAN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23.40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0.827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Deep SESR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/>
                        <a:t>24.21</a:t>
                      </a:r>
                      <a:endParaRPr sz="1600" u="sng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0.840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RCTNet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26.43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dirty="0"/>
                        <a:t>0.915</a:t>
                      </a:r>
                      <a:endParaRPr sz="1600" b="1"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2" name="Google Shape;232;p33"/>
          <p:cNvSpPr txBox="1"/>
          <p:nvPr/>
        </p:nvSpPr>
        <p:spPr>
          <a:xfrm>
            <a:off x="1541850" y="3720400"/>
            <a:ext cx="6060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Testing set performance (500 epochs with batch size of 8)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Experiments - EUVP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550" y="1268044"/>
            <a:ext cx="5692897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Experiments - UIEB</a:t>
            </a:r>
            <a:endParaRPr/>
          </a:p>
        </p:txBody>
      </p:sp>
      <p:graphicFrame>
        <p:nvGraphicFramePr>
          <p:cNvPr id="246" name="Google Shape;246;p35"/>
          <p:cNvGraphicFramePr/>
          <p:nvPr/>
        </p:nvGraphicFramePr>
        <p:xfrm>
          <a:off x="628650" y="1064419"/>
          <a:ext cx="7886700" cy="3441940"/>
        </p:xfrm>
        <a:graphic>
          <a:graphicData uri="http://schemas.openxmlformats.org/drawingml/2006/table">
            <a:tbl>
              <a:tblPr firstRow="1" bandRow="1">
                <a:noFill/>
                <a:tableStyleId>{0EC15B62-1CEC-44A1-8D71-AF6BEEDBE7FA}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>
                          <a:solidFill>
                            <a:schemeClr val="dk1"/>
                          </a:solidFill>
                        </a:rPr>
                        <a:t>Method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PSNR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SSIM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Fushion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17.60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0.772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Retinex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17.02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0.607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GDCP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12.09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0.512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Histogram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15.82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0.539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Bluriness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15.32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0.603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Water CycleGAN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15.75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0.521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Dense GAN</a:t>
                      </a:r>
                      <a:endParaRPr sz="1600"/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17.28</a:t>
                      </a:r>
                      <a:endParaRPr sz="1600"/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0.443</a:t>
                      </a:r>
                      <a:endParaRPr sz="1600"/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WaterNet</a:t>
                      </a:r>
                      <a:endParaRPr sz="1600"/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19.11</a:t>
                      </a:r>
                      <a:endParaRPr sz="1600"/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0.797</a:t>
                      </a:r>
                      <a:endParaRPr sz="1600"/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Ucolor</a:t>
                      </a:r>
                      <a:endParaRPr sz="1600"/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/>
                        <a:t>20.63</a:t>
                      </a:r>
                      <a:endParaRPr sz="1600" u="sng"/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/>
                        <a:t>0.770</a:t>
                      </a:r>
                      <a:endParaRPr sz="1600" u="sng"/>
                    </a:p>
                  </a:txBody>
                  <a:tcPr marL="68600" marR="68600" marT="360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RCTNet</a:t>
                      </a:r>
                      <a:endParaRPr sz="1600" b="1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22.45</a:t>
                      </a:r>
                      <a:endParaRPr sz="1600" b="1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dirty="0"/>
                        <a:t>0.891</a:t>
                      </a:r>
                      <a:endParaRPr sz="1600" b="1" dirty="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7" name="Google Shape;247;p35"/>
          <p:cNvSpPr txBox="1"/>
          <p:nvPr/>
        </p:nvSpPr>
        <p:spPr>
          <a:xfrm>
            <a:off x="1972025" y="4598700"/>
            <a:ext cx="497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Testing set performance (100 epochs with batch size of 8)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dirty="0"/>
              <a:t>Experiments </a:t>
            </a:r>
            <a:r>
              <a:rPr lang="en-US" altLang="zh-TW" dirty="0"/>
              <a:t>–</a:t>
            </a:r>
            <a:r>
              <a:rPr lang="zh-TW" dirty="0"/>
              <a:t> </a:t>
            </a:r>
            <a:r>
              <a:rPr lang="en-US" altLang="zh-TW"/>
              <a:t>Low Light </a:t>
            </a:r>
            <a:r>
              <a:rPr lang="en-US" altLang="zh-TW" dirty="0"/>
              <a:t>(</a:t>
            </a:r>
            <a:r>
              <a:rPr lang="zh-TW" dirty="0"/>
              <a:t>LoL</a:t>
            </a:r>
            <a:r>
              <a:rPr lang="en-US" altLang="zh-TW" dirty="0"/>
              <a:t>)</a:t>
            </a:r>
            <a:endParaRPr dirty="0"/>
          </a:p>
        </p:txBody>
      </p:sp>
      <p:graphicFrame>
        <p:nvGraphicFramePr>
          <p:cNvPr id="254" name="Google Shape;254;p36"/>
          <p:cNvGraphicFramePr/>
          <p:nvPr/>
        </p:nvGraphicFramePr>
        <p:xfrm>
          <a:off x="628650" y="2131219"/>
          <a:ext cx="7886700" cy="1249760"/>
        </p:xfrm>
        <a:graphic>
          <a:graphicData uri="http://schemas.openxmlformats.org/drawingml/2006/table">
            <a:tbl>
              <a:tblPr firstRow="1" bandRow="1">
                <a:noFill/>
                <a:tableStyleId>{0EC15B62-1CEC-44A1-8D71-AF6BEEDBE7FA}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strike="noStrike" cap="none">
                          <a:solidFill>
                            <a:schemeClr val="dk1"/>
                          </a:solidFill>
                        </a:rPr>
                        <a:t>Method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PSNR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SSIM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/>
                        <a:t>RCTNet - 20 epochs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16.05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0.599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/>
                        <a:t>RCTNet - 500 epochs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19.96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0.768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RCTNet - Paper</a:t>
                      </a:r>
                      <a:endParaRPr sz="1600" b="1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22.67</a:t>
                      </a:r>
                      <a:endParaRPr sz="16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dirty="0"/>
                        <a:t>0.788</a:t>
                      </a:r>
                      <a:endParaRPr sz="1600" dirty="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5" name="Google Shape;255;p36"/>
          <p:cNvSpPr txBox="1"/>
          <p:nvPr/>
        </p:nvSpPr>
        <p:spPr>
          <a:xfrm>
            <a:off x="304800" y="1295400"/>
            <a:ext cx="8818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1800">
                <a:solidFill>
                  <a:schemeClr val="dk1"/>
                </a:solidFill>
              </a:rPr>
              <a:t>We imple RCTNet on training sets with 20 epochs and 500 epochs.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00" y="714776"/>
            <a:ext cx="2902750" cy="19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628650" y="-3095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Experiments - LoL testing image (No.669)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700" y="2876550"/>
            <a:ext cx="2902754" cy="19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000" y="714763"/>
            <a:ext cx="2902751" cy="19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1000" y="2876538"/>
            <a:ext cx="2902751" cy="19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792875" y="2571750"/>
            <a:ext cx="285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low-light</a:t>
            </a:r>
            <a:endParaRPr sz="1300"/>
          </a:p>
        </p:txBody>
      </p:sp>
      <p:sp>
        <p:nvSpPr>
          <p:cNvPr id="267" name="Google Shape;267;p37"/>
          <p:cNvSpPr txBox="1"/>
          <p:nvPr/>
        </p:nvSpPr>
        <p:spPr>
          <a:xfrm>
            <a:off x="4679075" y="2571750"/>
            <a:ext cx="285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chemeClr val="dk1"/>
                </a:solidFill>
              </a:rPr>
              <a:t>20 epoch</a:t>
            </a:r>
            <a:r>
              <a:rPr lang="en-US" altLang="zh-TW" sz="1300" dirty="0">
                <a:solidFill>
                  <a:schemeClr val="dk1"/>
                </a:solidFill>
              </a:rPr>
              <a:t>s</a:t>
            </a:r>
            <a:endParaRPr sz="1300" dirty="0"/>
          </a:p>
        </p:txBody>
      </p:sp>
      <p:sp>
        <p:nvSpPr>
          <p:cNvPr id="268" name="Google Shape;268;p37"/>
          <p:cNvSpPr txBox="1"/>
          <p:nvPr/>
        </p:nvSpPr>
        <p:spPr>
          <a:xfrm>
            <a:off x="771275" y="4778700"/>
            <a:ext cx="285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chemeClr val="dk1"/>
                </a:solidFill>
              </a:rPr>
              <a:t>500 epoch</a:t>
            </a:r>
            <a:r>
              <a:rPr lang="en-US" altLang="zh-TW" sz="1300" dirty="0">
                <a:solidFill>
                  <a:schemeClr val="dk1"/>
                </a:solidFill>
              </a:rPr>
              <a:t>s</a:t>
            </a:r>
            <a:endParaRPr sz="1300" dirty="0"/>
          </a:p>
        </p:txBody>
      </p:sp>
      <p:sp>
        <p:nvSpPr>
          <p:cNvPr id="269" name="Google Shape;269;p37"/>
          <p:cNvSpPr txBox="1"/>
          <p:nvPr/>
        </p:nvSpPr>
        <p:spPr>
          <a:xfrm>
            <a:off x="4672575" y="4778700"/>
            <a:ext cx="285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normal-light</a:t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628650" y="-3095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Experiments - 毛毛 image</a:t>
            </a:r>
            <a:endParaRPr/>
          </a:p>
        </p:txBody>
      </p:sp>
      <p:sp>
        <p:nvSpPr>
          <p:cNvPr id="276" name="Google Shape;276;p38"/>
          <p:cNvSpPr txBox="1"/>
          <p:nvPr/>
        </p:nvSpPr>
        <p:spPr>
          <a:xfrm>
            <a:off x="792875" y="2571750"/>
            <a:ext cx="285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low-light</a:t>
            </a:r>
            <a:endParaRPr sz="1300"/>
          </a:p>
        </p:txBody>
      </p:sp>
      <p:sp>
        <p:nvSpPr>
          <p:cNvPr id="277" name="Google Shape;277;p38"/>
          <p:cNvSpPr txBox="1"/>
          <p:nvPr/>
        </p:nvSpPr>
        <p:spPr>
          <a:xfrm>
            <a:off x="4679075" y="2571750"/>
            <a:ext cx="285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chemeClr val="dk1"/>
                </a:solidFill>
              </a:rPr>
              <a:t>20 epoch</a:t>
            </a:r>
            <a:r>
              <a:rPr lang="en-US" altLang="zh-TW" sz="1300" dirty="0">
                <a:solidFill>
                  <a:schemeClr val="dk1"/>
                </a:solidFill>
              </a:rPr>
              <a:t>s</a:t>
            </a:r>
            <a:endParaRPr sz="1300" dirty="0"/>
          </a:p>
        </p:txBody>
      </p:sp>
      <p:sp>
        <p:nvSpPr>
          <p:cNvPr id="278" name="Google Shape;278;p38"/>
          <p:cNvSpPr txBox="1"/>
          <p:nvPr/>
        </p:nvSpPr>
        <p:spPr>
          <a:xfrm>
            <a:off x="771275" y="4778700"/>
            <a:ext cx="285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chemeClr val="dk1"/>
                </a:solidFill>
              </a:rPr>
              <a:t>500 epoch</a:t>
            </a:r>
            <a:r>
              <a:rPr lang="en-US" altLang="zh-TW" sz="1300" dirty="0">
                <a:solidFill>
                  <a:schemeClr val="dk1"/>
                </a:solidFill>
              </a:rPr>
              <a:t>s</a:t>
            </a:r>
            <a:endParaRPr sz="1300" dirty="0"/>
          </a:p>
        </p:txBody>
      </p:sp>
      <p:sp>
        <p:nvSpPr>
          <p:cNvPr id="279" name="Google Shape;279;p38"/>
          <p:cNvSpPr txBox="1"/>
          <p:nvPr/>
        </p:nvSpPr>
        <p:spPr>
          <a:xfrm>
            <a:off x="4672575" y="4778700"/>
            <a:ext cx="285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normal-light</a:t>
            </a:r>
            <a:endParaRPr sz="1300"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925" y="660700"/>
            <a:ext cx="2648948" cy="19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400" y="660704"/>
            <a:ext cx="2648948" cy="198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913" y="2856350"/>
            <a:ext cx="2648963" cy="19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412" y="2856363"/>
            <a:ext cx="2648930" cy="19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>
                <a:solidFill>
                  <a:schemeClr val="dk1"/>
                </a:solidFill>
              </a:rPr>
              <a:t>RCT determines different representative colors specialized in input images and enhances input images using representative features and transformed colors. Composed of </a:t>
            </a:r>
            <a:r>
              <a:rPr lang="zh-TW" sz="1600" b="1" dirty="0">
                <a:solidFill>
                  <a:schemeClr val="dk1"/>
                </a:solidFill>
              </a:rPr>
              <a:t>encoder, feature fusion, global RCT, and local RCT modules</a:t>
            </a:r>
            <a:r>
              <a:rPr lang="zh-TW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>
                <a:solidFill>
                  <a:schemeClr val="dk1"/>
                </a:solidFill>
              </a:rPr>
              <a:t>The </a:t>
            </a:r>
            <a:r>
              <a:rPr lang="zh-TW" sz="1600" b="1" dirty="0">
                <a:solidFill>
                  <a:schemeClr val="dk1"/>
                </a:solidFill>
              </a:rPr>
              <a:t>global RCT</a:t>
            </a:r>
            <a:r>
              <a:rPr lang="zh-TW" sz="1600" dirty="0">
                <a:solidFill>
                  <a:schemeClr val="dk1"/>
                </a:solidFill>
              </a:rPr>
              <a:t> predicts representative colors for an input image, while the </a:t>
            </a:r>
            <a:r>
              <a:rPr lang="zh-TW" sz="1600" b="1" dirty="0">
                <a:solidFill>
                  <a:schemeClr val="dk1"/>
                </a:solidFill>
              </a:rPr>
              <a:t>local RCT</a:t>
            </a:r>
            <a:r>
              <a:rPr lang="zh-TW" sz="1600" dirty="0">
                <a:solidFill>
                  <a:schemeClr val="dk1"/>
                </a:solidFill>
              </a:rPr>
              <a:t> considers local region characteristics for image enhancement. </a:t>
            </a:r>
            <a:endParaRPr sz="1600" dirty="0">
              <a:solidFill>
                <a:schemeClr val="dk1"/>
              </a:solidFill>
            </a:endParaRPr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>
                <a:solidFill>
                  <a:schemeClr val="dk1"/>
                </a:solidFill>
              </a:rPr>
              <a:t>RCTNet </a:t>
            </a:r>
            <a:r>
              <a:rPr lang="zh-TW" sz="1600" b="1" dirty="0">
                <a:solidFill>
                  <a:schemeClr val="dk1"/>
                </a:solidFill>
              </a:rPr>
              <a:t>outperforms </a:t>
            </a:r>
            <a:r>
              <a:rPr lang="zh-TW" sz="1600" dirty="0">
                <a:solidFill>
                  <a:schemeClr val="dk1"/>
                </a:solidFill>
              </a:rPr>
              <a:t>recent state-of-the-art algorithms on various datasets with standard image enhancement, low-light image enhancement, and underwater image enhancement.</a:t>
            </a:r>
            <a:endParaRPr sz="1600" dirty="0">
              <a:solidFill>
                <a:schemeClr val="dk1"/>
              </a:solidFill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15644"/>
            <a:ext cx="8203381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91844"/>
            <a:ext cx="8008405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15994"/>
            <a:ext cx="3080567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Introduction - Background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81099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Nowadays, many people take photographs to record and share their valuable moments. </a:t>
            </a:r>
            <a:endParaRPr sz="1700" dirty="0">
              <a:solidFill>
                <a:schemeClr val="dk1"/>
              </a:solidFill>
            </a:endParaRPr>
          </a:p>
          <a:p>
            <a:pPr marL="177800" lvl="0" indent="-165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Unfortunately, their photographs often have low dynamic ranges or distorted color tones due to inadequate lighting conditions. </a:t>
            </a:r>
            <a:endParaRPr sz="1700" dirty="0">
              <a:solidFill>
                <a:schemeClr val="dk1"/>
              </a:solidFill>
            </a:endParaRPr>
          </a:p>
          <a:p>
            <a:pPr marL="177800" lvl="0" indent="-1651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20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Therefore, image enhancement becomes popular to improve the visual aesthetics of these photos. For image enhancement, many attempts have been proposed, and considerable progress has been made.</a:t>
            </a: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Introduction - Encoder-Decoder Architecture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81099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Some studies based on the </a:t>
            </a:r>
            <a:r>
              <a:rPr lang="zh-TW" sz="1700" b="1" dirty="0">
                <a:solidFill>
                  <a:schemeClr val="dk1"/>
                </a:solidFill>
              </a:rPr>
              <a:t>encoder-decoder architecture</a:t>
            </a:r>
            <a:r>
              <a:rPr lang="zh-TW" sz="1700" dirty="0">
                <a:solidFill>
                  <a:schemeClr val="dk1"/>
                </a:solidFill>
              </a:rPr>
              <a:t> provide promising results by learning a robust non-linear mapping from large amounts of images.</a:t>
            </a:r>
            <a:endParaRPr sz="1700" dirty="0">
              <a:solidFill>
                <a:schemeClr val="dk1"/>
              </a:solidFill>
            </a:endParaRPr>
          </a:p>
          <a:p>
            <a:pPr marL="177800" lvl="0" indent="-14605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7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 The </a:t>
            </a:r>
            <a:r>
              <a:rPr lang="zh-TW" sz="1700" b="1" dirty="0">
                <a:solidFill>
                  <a:schemeClr val="dk1"/>
                </a:solidFill>
              </a:rPr>
              <a:t>encoder</a:t>
            </a:r>
            <a:r>
              <a:rPr lang="zh-TW" sz="1700" dirty="0">
                <a:solidFill>
                  <a:schemeClr val="dk1"/>
                </a:solidFill>
              </a:rPr>
              <a:t> extracts features from the input image to exploit the high-level context information and the </a:t>
            </a:r>
            <a:r>
              <a:rPr lang="zh-TW" sz="1700" b="1" dirty="0">
                <a:solidFill>
                  <a:schemeClr val="dk1"/>
                </a:solidFill>
              </a:rPr>
              <a:t>decoder</a:t>
            </a:r>
            <a:r>
              <a:rPr lang="zh-TW" sz="1700" dirty="0">
                <a:solidFill>
                  <a:schemeClr val="dk1"/>
                </a:solidFill>
              </a:rPr>
              <a:t> conveys the high-level information to low-level pixel values while recovering the spatial information.</a:t>
            </a:r>
            <a:endParaRPr sz="1700" dirty="0">
              <a:solidFill>
                <a:schemeClr val="dk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200" y="3028124"/>
            <a:ext cx="3979499" cy="15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Introduction - Some limitations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81099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46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But encoder-decoder-based methods have some limitations. </a:t>
            </a:r>
            <a:endParaRPr sz="1700" dirty="0">
              <a:solidFill>
                <a:schemeClr val="dk1"/>
              </a:solidFill>
            </a:endParaRPr>
          </a:p>
          <a:p>
            <a:pPr marL="177800" lvl="0" indent="-146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First, </a:t>
            </a:r>
            <a:r>
              <a:rPr lang="zh-TW" sz="1700" b="1" dirty="0">
                <a:solidFill>
                  <a:schemeClr val="dk1"/>
                </a:solidFill>
              </a:rPr>
              <a:t>details of the input image are not preserved</a:t>
            </a:r>
            <a:r>
              <a:rPr lang="zh-TW" sz="1700" dirty="0">
                <a:solidFill>
                  <a:schemeClr val="dk1"/>
                </a:solidFill>
              </a:rPr>
              <a:t> in the up-sampling process of the decoder.</a:t>
            </a:r>
            <a:endParaRPr sz="1700" dirty="0">
              <a:solidFill>
                <a:schemeClr val="dk1"/>
              </a:solidFill>
            </a:endParaRPr>
          </a:p>
          <a:p>
            <a:pPr marL="177800" lvl="0" indent="-146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Second, these approaches train networks with fixed input size, which makes it </a:t>
            </a:r>
            <a:r>
              <a:rPr lang="zh-TW" sz="1700" b="1" dirty="0">
                <a:solidFill>
                  <a:schemeClr val="dk1"/>
                </a:solidFill>
              </a:rPr>
              <a:t>difficult to enhance images of arbitrary spatial resolutions </a:t>
            </a:r>
            <a:r>
              <a:rPr lang="zh-TW" sz="1700" dirty="0">
                <a:solidFill>
                  <a:schemeClr val="dk1"/>
                </a:solidFill>
              </a:rPr>
              <a:t>in the inference phase.</a:t>
            </a:r>
            <a:endParaRPr sz="1700" dirty="0">
              <a:solidFill>
                <a:schemeClr val="dk1"/>
              </a:solidFill>
            </a:endParaRPr>
          </a:p>
          <a:p>
            <a:pPr marL="177800" lvl="0" indent="-14605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7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To overcome these issues, some methods estimate transformation functions to enhance images globally.</a:t>
            </a:r>
            <a:endParaRPr sz="17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dirty="0"/>
              <a:t>Introduction - Global-based Methods</a:t>
            </a:r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81099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Images can be enhanced while </a:t>
            </a:r>
            <a:r>
              <a:rPr lang="zh-TW" sz="1400" b="1" dirty="0">
                <a:solidFill>
                  <a:schemeClr val="dk1"/>
                </a:solidFill>
              </a:rPr>
              <a:t>preserving details</a:t>
            </a:r>
            <a:r>
              <a:rPr lang="zh-TW" sz="1400" dirty="0">
                <a:solidFill>
                  <a:schemeClr val="dk1"/>
                </a:solidFill>
              </a:rPr>
              <a:t> since these global enhancement methods do not require the down-sampling and up</a:t>
            </a:r>
            <a:r>
              <a:rPr lang="en-US" altLang="zh-TW" sz="1400" dirty="0">
                <a:solidFill>
                  <a:schemeClr val="dk1"/>
                </a:solidFill>
              </a:rPr>
              <a:t>-</a:t>
            </a:r>
            <a:r>
              <a:rPr lang="zh-TW" sz="1400" dirty="0">
                <a:solidFill>
                  <a:schemeClr val="dk1"/>
                </a:solidFill>
              </a:rPr>
              <a:t>sampling processes.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-127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However, the existing global methods rely on intensity transformation functions on specific color space e.g. RGB or CIELab, pre-defined lookup tables, and enhancement operations. 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-1270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Also, they perform channelwise color transformation and thus </a:t>
            </a:r>
            <a:r>
              <a:rPr lang="zh-TW" sz="1400" b="1" dirty="0">
                <a:solidFill>
                  <a:schemeClr val="dk1"/>
                </a:solidFill>
              </a:rPr>
              <a:t>fail to consider all channels simultaneously</a:t>
            </a:r>
            <a:r>
              <a:rPr lang="zh-TW" sz="1400" dirty="0">
                <a:solidFill>
                  <a:schemeClr val="dk1"/>
                </a:solidFill>
              </a:rPr>
              <a:t>. These pre-defined models have the </a:t>
            </a:r>
            <a:r>
              <a:rPr lang="zh-TW" sz="1400" b="1" dirty="0">
                <a:solidFill>
                  <a:schemeClr val="dk1"/>
                </a:solidFill>
              </a:rPr>
              <a:t>limited capacity</a:t>
            </a:r>
            <a:r>
              <a:rPr lang="zh-TW" sz="1400" dirty="0">
                <a:solidFill>
                  <a:schemeClr val="dk1"/>
                </a:solidFill>
              </a:rPr>
              <a:t> to cover color transformation between low-quality and high-quality images. 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t="50574" b="5585"/>
          <a:stretch/>
        </p:blipFill>
        <p:spPr>
          <a:xfrm>
            <a:off x="2454274" y="3175810"/>
            <a:ext cx="4235451" cy="15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dirty="0"/>
              <a:t>Introduction - RCT method</a:t>
            </a:r>
            <a:endParaRPr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628650" y="1071725"/>
            <a:ext cx="86847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This paper proposed a enhancement approach, called </a:t>
            </a:r>
            <a:r>
              <a:rPr lang="zh-TW" sz="1400" b="1" dirty="0">
                <a:solidFill>
                  <a:schemeClr val="dk1"/>
                </a:solidFill>
              </a:rPr>
              <a:t>Representative Color Transform(RCT).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-127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Advantage: 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zh-TW" sz="1400" dirty="0">
                <a:solidFill>
                  <a:schemeClr val="dk1"/>
                </a:solidFill>
              </a:rPr>
              <a:t>A large capacity to cover the color transformation.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zh-TW" sz="1400" dirty="0">
                <a:solidFill>
                  <a:schemeClr val="dk1"/>
                </a:solidFill>
              </a:rPr>
              <a:t>RCT can enhance an input image of the arbitrary size without any image resizing.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dk1"/>
                </a:solidFill>
              </a:rPr>
              <a:t>(That is, preventing performance degradation due to artifacts, such as blur, caused by the resize of enhanced images.)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925" y="2571752"/>
            <a:ext cx="3079101" cy="2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Introduction - RCT method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00050" y="1369225"/>
            <a:ext cx="85155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Based on the proposed RCT, we propose a representative color transform network (RCTNet), which consists of 4 modules: </a:t>
            </a:r>
            <a:r>
              <a:rPr lang="zh-TW" sz="1400" b="1" dirty="0">
                <a:solidFill>
                  <a:schemeClr val="dk1"/>
                </a:solidFill>
              </a:rPr>
              <a:t>encoder, feature fusion, global RCT, and local RCT.</a:t>
            </a:r>
            <a:endParaRPr sz="1400" b="1" dirty="0">
              <a:solidFill>
                <a:schemeClr val="dk1"/>
              </a:solidFill>
            </a:endParaRPr>
          </a:p>
          <a:p>
            <a:pPr marL="177800" lvl="0" indent="-127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Step1: Encoding the input image to extract the high-level context information for image enhancement.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-127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Step2: Using the high-level context to determine representative colors for the input image and estimate transformed colors for the representative colors.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-127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Step3: Computing the similarity between the input image and the representative colors in an embedding space.</a:t>
            </a:r>
            <a:endParaRPr sz="1400" dirty="0">
              <a:solidFill>
                <a:schemeClr val="dk1"/>
              </a:solidFill>
            </a:endParaRPr>
          </a:p>
          <a:p>
            <a:pPr marL="177800" lvl="0" indent="-1270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●"/>
            </a:pPr>
            <a:r>
              <a:rPr lang="zh-TW" sz="1400" dirty="0">
                <a:solidFill>
                  <a:schemeClr val="dk1"/>
                </a:solidFill>
              </a:rPr>
              <a:t>Step4: Developing a representative color transform to obtain the enhanced image by combining the similarity and the representative color transformation.</a:t>
            </a: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 Related work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zh-TW" sz="1400" dirty="0">
                <a:solidFill>
                  <a:srgbClr val="000000"/>
                </a:solidFill>
              </a:rPr>
              <a:t>Early studies on image enhancement improve the </a:t>
            </a:r>
            <a:r>
              <a:rPr lang="zh-TW" sz="1400" b="1" dirty="0">
                <a:solidFill>
                  <a:srgbClr val="000000"/>
                </a:solidFill>
              </a:rPr>
              <a:t>global contrast</a:t>
            </a:r>
            <a:r>
              <a:rPr lang="zh-TW" sz="1400" dirty="0">
                <a:solidFill>
                  <a:srgbClr val="000000"/>
                </a:solidFill>
              </a:rPr>
              <a:t> of an input image. For instance, power-law (gamma) and logarithmic transformation, histogram equalization.</a:t>
            </a:r>
            <a:endParaRPr sz="1400" dirty="0">
              <a:solidFill>
                <a:srgbClr val="000000"/>
              </a:solidFill>
            </a:endParaRPr>
          </a:p>
          <a:p>
            <a:pPr marL="177800" lvl="0" indent="-127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zh-TW" sz="1400" dirty="0">
                <a:solidFill>
                  <a:srgbClr val="000000"/>
                </a:solidFill>
              </a:rPr>
              <a:t>Recent image enhancement methods mainly focus on </a:t>
            </a:r>
            <a:r>
              <a:rPr lang="zh-TW" sz="1400" b="1" dirty="0">
                <a:solidFill>
                  <a:srgbClr val="000000"/>
                </a:solidFill>
              </a:rPr>
              <a:t>learning mapping functions</a:t>
            </a:r>
            <a:r>
              <a:rPr lang="zh-TW" sz="1400" dirty="0">
                <a:solidFill>
                  <a:srgbClr val="000000"/>
                </a:solidFill>
              </a:rPr>
              <a:t> between low-quality and highquality images based on </a:t>
            </a:r>
            <a:r>
              <a:rPr lang="zh-TW" sz="1400" b="1" dirty="0">
                <a:solidFill>
                  <a:srgbClr val="000000"/>
                </a:solidFill>
              </a:rPr>
              <a:t>data-driven</a:t>
            </a:r>
            <a:r>
              <a:rPr lang="zh-TW" sz="1400" dirty="0">
                <a:solidFill>
                  <a:srgbClr val="000000"/>
                </a:solidFill>
              </a:rPr>
              <a:t> approaches.</a:t>
            </a:r>
            <a:endParaRPr sz="1400" dirty="0">
              <a:solidFill>
                <a:srgbClr val="000000"/>
              </a:solidFill>
            </a:endParaRPr>
          </a:p>
          <a:p>
            <a:pPr marL="177800" lvl="0" indent="-127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zh-TW" sz="1400" dirty="0">
                <a:solidFill>
                  <a:srgbClr val="000000"/>
                </a:solidFill>
              </a:rPr>
              <a:t>Yan et al. and Lore et al. propose methods which are based on </a:t>
            </a:r>
            <a:r>
              <a:rPr lang="zh-TW" sz="1400" b="1" dirty="0">
                <a:solidFill>
                  <a:srgbClr val="000000"/>
                </a:solidFill>
              </a:rPr>
              <a:t>neural networks</a:t>
            </a:r>
            <a:r>
              <a:rPr lang="zh-TW" sz="1400" dirty="0">
                <a:solidFill>
                  <a:srgbClr val="000000"/>
                </a:solidFill>
              </a:rPr>
              <a:t> with small receptive fields, and their models may be insufficient to exploit high-level contexts for image enhancement.</a:t>
            </a:r>
            <a:endParaRPr sz="1400" dirty="0">
              <a:solidFill>
                <a:srgbClr val="000000"/>
              </a:solidFill>
            </a:endParaRPr>
          </a:p>
          <a:p>
            <a:pPr marL="177800" lvl="0" indent="-127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zh-TW" sz="1400" dirty="0">
                <a:solidFill>
                  <a:srgbClr val="000000"/>
                </a:solidFill>
              </a:rPr>
              <a:t>Chen et al., Gharbi et al.,  Wang et al., Xu et al., Yang et al. propose methods which are </a:t>
            </a:r>
            <a:r>
              <a:rPr lang="zh-TW" sz="1400" dirty="0">
                <a:solidFill>
                  <a:schemeClr val="dk1"/>
                </a:solidFill>
              </a:rPr>
              <a:t>based on the </a:t>
            </a:r>
            <a:r>
              <a:rPr lang="zh-TW" sz="1400" b="1" dirty="0">
                <a:solidFill>
                  <a:schemeClr val="dk1"/>
                </a:solidFill>
              </a:rPr>
              <a:t>encoder-decoder</a:t>
            </a:r>
            <a:r>
              <a:rPr lang="zh-TW" sz="1400" dirty="0">
                <a:solidFill>
                  <a:schemeClr val="dk1"/>
                </a:solidFill>
              </a:rPr>
              <a:t> approach, the encoder incrementally </a:t>
            </a:r>
            <a:r>
              <a:rPr lang="zh-TW" sz="1400" b="1" dirty="0">
                <a:solidFill>
                  <a:schemeClr val="dk1"/>
                </a:solidFill>
              </a:rPr>
              <a:t>increases the size of receptive fields</a:t>
            </a:r>
            <a:r>
              <a:rPr lang="zh-TW" sz="1400" dirty="0">
                <a:solidFill>
                  <a:schemeClr val="dk1"/>
                </a:solidFill>
              </a:rPr>
              <a:t>.</a:t>
            </a:r>
            <a:r>
              <a:rPr lang="zh-TW" sz="1400" dirty="0">
                <a:solidFill>
                  <a:srgbClr val="000000"/>
                </a:solidFill>
              </a:rPr>
              <a:t> But these encoder-decoder architectures </a:t>
            </a:r>
            <a:r>
              <a:rPr lang="zh-TW" sz="1400" b="1" dirty="0">
                <a:solidFill>
                  <a:srgbClr val="000000"/>
                </a:solidFill>
              </a:rPr>
              <a:t>do</a:t>
            </a:r>
            <a:r>
              <a:rPr lang="zh-TW" sz="1400" dirty="0">
                <a:solidFill>
                  <a:srgbClr val="000000"/>
                </a:solidFill>
              </a:rPr>
              <a:t> </a:t>
            </a:r>
            <a:r>
              <a:rPr lang="zh-TW" sz="1400" b="1" dirty="0">
                <a:solidFill>
                  <a:schemeClr val="dk1"/>
                </a:solidFill>
              </a:rPr>
              <a:t>not preserved </a:t>
            </a:r>
            <a:r>
              <a:rPr lang="zh-TW" sz="1400" b="1" dirty="0">
                <a:solidFill>
                  <a:srgbClr val="000000"/>
                </a:solidFill>
              </a:rPr>
              <a:t>details</a:t>
            </a:r>
            <a:r>
              <a:rPr lang="zh-TW" sz="1400" dirty="0">
                <a:solidFill>
                  <a:srgbClr val="000000"/>
                </a:solidFill>
              </a:rPr>
              <a:t> of  input images in down-sampling and upsampling processes.</a:t>
            </a:r>
            <a:endParaRPr sz="14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None/>
            </a:pPr>
            <a:endParaRPr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2265</Words>
  <Application>Microsoft Office PowerPoint</Application>
  <PresentationFormat>如螢幕大小 (16:9)</PresentationFormat>
  <Paragraphs>271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2" baseType="lpstr">
      <vt:lpstr>Arial</vt:lpstr>
      <vt:lpstr>Calibri</vt:lpstr>
      <vt:lpstr>Simple Light</vt:lpstr>
      <vt:lpstr>Representative Color Transform for Image Enhancement</vt:lpstr>
      <vt:lpstr>Abstract</vt:lpstr>
      <vt:lpstr>Introduction - Background</vt:lpstr>
      <vt:lpstr>Introduction - Encoder-Decoder Architecture</vt:lpstr>
      <vt:lpstr>Introduction - Some limitations</vt:lpstr>
      <vt:lpstr>Introduction - Global-based Methods</vt:lpstr>
      <vt:lpstr>Introduction - RCT method</vt:lpstr>
      <vt:lpstr>Introduction - RCT method</vt:lpstr>
      <vt:lpstr> Related work</vt:lpstr>
      <vt:lpstr> Related work</vt:lpstr>
      <vt:lpstr>Proposed method – RCT</vt:lpstr>
      <vt:lpstr>Proposed method – RCTNet Architecture</vt:lpstr>
      <vt:lpstr>RCTNet Architecture - Part 1</vt:lpstr>
      <vt:lpstr>RCTNet Architecture - Part 2</vt:lpstr>
      <vt:lpstr>Proposed method – Loss Function</vt:lpstr>
      <vt:lpstr>Experiments - Datasets</vt:lpstr>
      <vt:lpstr>Experiments - MIT-Adobe 5K </vt:lpstr>
      <vt:lpstr>Experiments - Low Light (LoL)</vt:lpstr>
      <vt:lpstr>Experiments - Low Light (LoL)</vt:lpstr>
      <vt:lpstr>Experiments - EUVP</vt:lpstr>
      <vt:lpstr>Experiments - EUVP</vt:lpstr>
      <vt:lpstr>Experiments - UIEB</vt:lpstr>
      <vt:lpstr>Experiments – Low Light (LoL)</vt:lpstr>
      <vt:lpstr>Experiments - LoL testing image (No.669)</vt:lpstr>
      <vt:lpstr>Experiments - 毛毛 image</vt:lpstr>
      <vt:lpstr>Conclusion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Representative Color Transform for Image Enhancement</dc:title>
  <cp:lastModifiedBy>TYDer</cp:lastModifiedBy>
  <cp:revision>10</cp:revision>
  <dcterms:modified xsi:type="dcterms:W3CDTF">2023-06-14T11:15:10Z</dcterms:modified>
</cp:coreProperties>
</file>